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9" r:id="rId3"/>
    <p:sldId id="257" r:id="rId4"/>
    <p:sldId id="264" r:id="rId5"/>
    <p:sldId id="258" r:id="rId6"/>
    <p:sldId id="279" r:id="rId7"/>
    <p:sldId id="280" r:id="rId8"/>
    <p:sldId id="281" r:id="rId9"/>
    <p:sldId id="277" r:id="rId10"/>
    <p:sldId id="278" r:id="rId11"/>
    <p:sldId id="272" r:id="rId12"/>
    <p:sldId id="283" r:id="rId13"/>
    <p:sldId id="282" r:id="rId14"/>
    <p:sldId id="284" r:id="rId15"/>
    <p:sldId id="285" r:id="rId16"/>
    <p:sldId id="286" r:id="rId17"/>
    <p:sldId id="265" r:id="rId1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6E53C94-682B-4571-AC65-96B1700AF8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C900F16-E355-45D4-90C8-0B0D90FA13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5DCE1-918A-4D22-9FB2-34D1D722F3C0}" type="datetimeyyyy">
              <a:rPr lang="es-PE" smtClean="0"/>
              <a:t>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A74E22E-44F4-4B43-A4AC-EE02154C2A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147313-9EF0-4D5C-A337-EB0E6642A9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6D26B-3F45-4EDE-A271-1764FA24CEA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860322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F878D-03D9-44B3-B732-9FE629ED9096}" type="datetimeyyyy">
              <a:rPr lang="es-PE" smtClean="0"/>
              <a:t>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324A2-7C21-4CCA-803D-A98E2B86DE5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2104863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BEC9C-5B7A-470C-9808-7FB112247DC2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933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CE8D-48E5-4B8A-993E-163EB17FE9EC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86243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2C5D-9355-401F-9792-F563C8C457EB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2048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2D2D-3755-49C1-8135-798CC17CAE84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56736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05B2F-4827-417C-876F-2EC71EE337FD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84329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EE154-70A7-42D4-8416-D6F4448420CE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04315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20810-3970-43FF-AF13-834D853C00C3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824416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9FBE8-3B35-454C-BE92-A74BB8BCA972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70838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EBCF7-02C7-4281-A920-89FEE4CCB9B5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070951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B36C-886F-4A4C-B29F-603DED2528A0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27341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26363-5C7B-4E00-AD63-5F6268CE96C5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06312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540E-B26B-4E9F-80CD-4CE8C23EE01C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301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79AC-0CD8-4D97-86AD-05A4A288E587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766192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D0306-BE21-4E48-A521-A98463CB31A8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0314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E800-339B-49D3-BCE1-772EEDCCF4F9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062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8896-61F7-4B80-B940-03410679881F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433659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3FC82-C047-4700-BC4E-474EFC91AA99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3141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C01C999-32A4-4704-9CFA-FCED0BA3B141}" type="datetime1">
              <a:rPr lang="es-PE" smtClean="0"/>
              <a:t>29/05/2026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89D5D36-F2F2-4AF4-96F0-4240FE99A4E5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8355746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4F6D75D-7E5E-55A8-7DD0-D681A863D392}"/>
              </a:ext>
            </a:extLst>
          </p:cNvPr>
          <p:cNvSpPr/>
          <p:nvPr/>
        </p:nvSpPr>
        <p:spPr>
          <a:xfrm>
            <a:off x="2629778" y="1947860"/>
            <a:ext cx="6792518" cy="9107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4000" b="1" dirty="0">
                <a:latin typeface="Arial Black" panose="020B0A04020102020204" pitchFamily="34" charset="0"/>
              </a:rPr>
              <a:t>AUDIENCIA PUBLICA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07C6868-3FEC-1FE4-266B-7283062D9C91}"/>
              </a:ext>
            </a:extLst>
          </p:cNvPr>
          <p:cNvSpPr/>
          <p:nvPr/>
        </p:nvSpPr>
        <p:spPr>
          <a:xfrm>
            <a:off x="3257550" y="3152775"/>
            <a:ext cx="5467350" cy="222885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0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rlin Sans FB Demi" panose="020E0802020502020306" pitchFamily="34" charset="0"/>
              </a:rPr>
              <a:t>ESTADOS PRESUPUESTALES Y FINANCIEROS </a:t>
            </a:r>
            <a:endParaRPr lang="es-PE" sz="28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erlin Sans FB Demi" panose="020E0802020502020306" pitchFamily="34" charset="0"/>
            </a:endParaRPr>
          </a:p>
          <a:p>
            <a:pPr algn="ctr"/>
            <a:r>
              <a:rPr lang="es-ES" sz="24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rlin Sans FB Demi" panose="020E0802020502020306" pitchFamily="34" charset="0"/>
              </a:rPr>
              <a:t>Ejercicios Fiscales: 2024, 2025 y Primer Trimestre del 2026</a:t>
            </a:r>
            <a:endParaRPr lang="es-PE" sz="2400" b="1" dirty="0">
              <a:solidFill>
                <a:srgbClr val="0070C0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57D9826-61BE-CE27-3C47-5465E7318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6266" y="96703"/>
            <a:ext cx="3557813" cy="13339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71B1598-CA44-D1C5-0530-E1FD8D0E0C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655"/>
          <a:stretch>
            <a:fillRect/>
          </a:stretch>
        </p:blipFill>
        <p:spPr>
          <a:xfrm>
            <a:off x="9634356" y="2858609"/>
            <a:ext cx="2389723" cy="3923555"/>
          </a:xfrm>
          <a:prstGeom prst="rect">
            <a:avLst/>
          </a:prstGeom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31BF62D-7C0F-FB0C-4769-0985C747F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921" y="142412"/>
            <a:ext cx="2764122" cy="162675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7BAB591-614B-342C-7CE7-2DBABF4FB7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42" y="5558484"/>
            <a:ext cx="9303057" cy="116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E2604-C508-2B6F-C46C-30A70BA86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6B185C3-EB5B-FD51-6310-3CAE61A34D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309"/>
          <a:stretch>
            <a:fillRect/>
          </a:stretch>
        </p:blipFill>
        <p:spPr>
          <a:xfrm>
            <a:off x="0" y="5981578"/>
            <a:ext cx="705052" cy="87642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EE09C22-141D-EFE7-59E2-1FBB6DFE8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2740" y="115823"/>
            <a:ext cx="5789740" cy="950977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/>
            <a:r>
              <a:rPr lang="es-PE" b="1" dirty="0">
                <a:latin typeface="Arial Black" panose="020B0A04020102020204" pitchFamily="34" charset="0"/>
              </a:rPr>
              <a:t>BASE LEGAL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717FE5-9C98-E28F-5B3B-8C4D7E6EE9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461" y="1209676"/>
            <a:ext cx="11564939" cy="4695824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</a:rPr>
              <a:t>Ley N° 26887, Ley General de Sociedades.</a:t>
            </a:r>
            <a:endParaRPr lang="es-PE" sz="1600" dirty="0">
              <a:solidFill>
                <a:schemeClr val="bg1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</a:rPr>
              <a:t>Ley N° 27444, Ley del Procedimiento Administrativo General.</a:t>
            </a:r>
            <a:endParaRPr lang="es-PE" sz="1600" dirty="0">
              <a:solidFill>
                <a:schemeClr val="bg1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</a:rPr>
              <a:t>Decreto Legislativo N° 1031, Decreto Legislativo que promueve la eficiencia de la actividad empresarial del Estado.</a:t>
            </a:r>
            <a:endParaRPr lang="es-PE" sz="1600" dirty="0">
              <a:solidFill>
                <a:schemeClr val="bg1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</a:rPr>
              <a:t>Decreto Legislativo N° 1252, Decreto Legislativo que crea el Sistema Nacional de Programación Multianual y Gestión de Inversiones.</a:t>
            </a:r>
            <a:endParaRPr lang="es-PE" sz="1600" dirty="0">
              <a:solidFill>
                <a:schemeClr val="bg1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</a:rPr>
              <a:t>Decreto Legislativo N° 1440, Decreto Legislativo del Sistema Nacional de Presupuesto Público.</a:t>
            </a:r>
            <a:endParaRPr lang="es-PE" sz="1600" dirty="0">
              <a:solidFill>
                <a:schemeClr val="bg1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</a:rPr>
              <a:t>Decreto Supremo N° 176-2022-EF, Aprueban Texto Único Ordenado del Decreto Legislativo N° 1439, Decreto Legislativo del Sistema Nacional de Contabilidad.</a:t>
            </a:r>
            <a:endParaRPr lang="es-PE" sz="1600" dirty="0">
              <a:solidFill>
                <a:schemeClr val="bg1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</a:rPr>
              <a:t>Resolución Directoral N° 034-2019-ED/50.01, Aprueban Directiva para la Aprobación del Presupuesto Institucional de Apertura y Ejecución Presupuesta. DIRECTIVA N° 010-2019-EF/50.01 DIRECTIVA PARA LA APROBACIÓN DEL PRESUPUESTO INSTITUCIONAL DE APERTURA Y LA EJECUCIÓN PRESUPUESTARIA DE LAS EMPRESAS NO FINANCIERAS Y ORGANISMOS PÚBLICOS DE LOS GOBIERNOS REGIONALES Y GOBIERNOS LOCALES.</a:t>
            </a:r>
            <a:endParaRPr lang="es-PE" sz="1600" dirty="0">
              <a:solidFill>
                <a:schemeClr val="bg1"/>
              </a:solidFill>
            </a:endParaRPr>
          </a:p>
          <a:p>
            <a:pPr algn="just"/>
            <a:endParaRPr lang="es-P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E3EAB7B-BEAB-F99A-2B30-4D52CC840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50" y="1"/>
            <a:ext cx="31051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3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92DB5-1F7F-9D4E-88B1-8A874EB23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C04E8-2644-FF7C-B8F4-84EDEA049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860" y="201168"/>
            <a:ext cx="8573390" cy="760858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s-PE" sz="3600" b="1" dirty="0">
                <a:latin typeface="Arial Black" panose="020B0A04020102020204" pitchFamily="34" charset="0"/>
              </a:rPr>
              <a:t>ÁMBITO DE RESPONSABILIDAD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3004FB0-4118-15A1-21F3-20DE8BE222B3}"/>
              </a:ext>
            </a:extLst>
          </p:cNvPr>
          <p:cNvSpPr txBox="1">
            <a:spLocks/>
          </p:cNvSpPr>
          <p:nvPr/>
        </p:nvSpPr>
        <p:spPr>
          <a:xfrm>
            <a:off x="146303" y="3567683"/>
            <a:ext cx="6547459" cy="960121"/>
          </a:xfrm>
          <a:prstGeom prst="rect">
            <a:avLst/>
          </a:prstGeom>
          <a:solidFill>
            <a:schemeClr val="bg2"/>
          </a:solidFill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PE" b="1" dirty="0">
                <a:latin typeface="Arial Black" panose="020B0A04020102020204" pitchFamily="34" charset="0"/>
              </a:rPr>
              <a:t>OBJETIVO SOCIAL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5F8D6A6E-47A5-0E41-A691-2773715D9D18}"/>
              </a:ext>
            </a:extLst>
          </p:cNvPr>
          <p:cNvSpPr/>
          <p:nvPr/>
        </p:nvSpPr>
        <p:spPr>
          <a:xfrm>
            <a:off x="180562" y="1295590"/>
            <a:ext cx="11743944" cy="1938528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dirty="0"/>
              <a:t>El ámbito de responsabilidad de la EPS EMPSSAPAL S.A., comprende:</a:t>
            </a:r>
          </a:p>
          <a:p>
            <a:pPr marL="628650" indent="-342900" algn="just">
              <a:buFont typeface="+mj-lt"/>
              <a:buAutoNum type="arabicPeriod"/>
            </a:pPr>
            <a:r>
              <a:rPr lang="es-ES" dirty="0"/>
              <a:t>La Provincia del Canchis: Localidad Sicuani.</a:t>
            </a:r>
          </a:p>
          <a:p>
            <a:pPr marL="628650" indent="-342900" algn="just">
              <a:buFont typeface="+mj-lt"/>
              <a:buAutoNum type="arabicPeriod"/>
            </a:pPr>
            <a:r>
              <a:rPr lang="es-ES" dirty="0"/>
              <a:t>La Provincia de Chumbivilcas: Localidad Santo Tomas.</a:t>
            </a:r>
          </a:p>
          <a:p>
            <a:pPr marL="285750" algn="just"/>
            <a:endParaRPr lang="es-ES" dirty="0"/>
          </a:p>
          <a:p>
            <a:pPr algn="just"/>
            <a:r>
              <a:rPr lang="es-ES" dirty="0"/>
              <a:t>Ambas localidades se encuentran registrada en la partida electrónica N° 11000095 del Registro de Personas Jurídicas de la SUNARP – Sicuani.</a:t>
            </a:r>
            <a:endParaRPr lang="es-PE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C46FB5A-7515-0B5D-791C-8E3772B95DD0}"/>
              </a:ext>
            </a:extLst>
          </p:cNvPr>
          <p:cNvSpPr/>
          <p:nvPr/>
        </p:nvSpPr>
        <p:spPr>
          <a:xfrm>
            <a:off x="146304" y="4700018"/>
            <a:ext cx="11812460" cy="1938528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dirty="0"/>
              <a:t>La Sociedad Empresarial, tiene por objeto prestar en forma total o parcial el objeto de la Empresa que se obliga a la prestación regular de servicios de agua potable y saneamiento, que comprende el Sistema de Producción y Distribución, Alcantarillado Sanitario y Tratamiento de Aguas Residuales para su disposición final o rehúso dentro del ámbito de responsabilidad, establecido en el respectivo Contrato de Explotación.</a:t>
            </a:r>
            <a:endParaRPr lang="es-PE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29AC098-FA71-5365-F580-1DBF32597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774" y="0"/>
            <a:ext cx="294322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3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28596-D064-AE61-00B0-0F1B3EB93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59A25-DF05-6217-F302-3EB030E4B1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860" y="201167"/>
            <a:ext cx="5826316" cy="960121"/>
          </a:xfrm>
          <a:solidFill>
            <a:schemeClr val="bg2"/>
          </a:solidFill>
        </p:spPr>
        <p:txBody>
          <a:bodyPr/>
          <a:lstStyle/>
          <a:p>
            <a:pPr algn="ctr"/>
            <a:r>
              <a:rPr lang="es-PE" b="1" dirty="0">
                <a:latin typeface="Arial Black" panose="020B0A04020102020204" pitchFamily="34" charset="0"/>
              </a:rPr>
              <a:t>MISIÓN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1A1608C-B0E9-1C84-69D0-F48A6FE752E5}"/>
              </a:ext>
            </a:extLst>
          </p:cNvPr>
          <p:cNvSpPr txBox="1">
            <a:spLocks/>
          </p:cNvSpPr>
          <p:nvPr/>
        </p:nvSpPr>
        <p:spPr>
          <a:xfrm>
            <a:off x="5896292" y="3462531"/>
            <a:ext cx="5993956" cy="960121"/>
          </a:xfrm>
          <a:prstGeom prst="rect">
            <a:avLst/>
          </a:prstGeom>
          <a:solidFill>
            <a:schemeClr val="bg2"/>
          </a:solidFill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PE" b="1" dirty="0">
                <a:latin typeface="Arial Black" panose="020B0A04020102020204" pitchFamily="34" charset="0"/>
              </a:rPr>
              <a:t>VISION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7C9B98F7-44EF-4116-0304-C1013A9EC639}"/>
              </a:ext>
            </a:extLst>
          </p:cNvPr>
          <p:cNvSpPr/>
          <p:nvPr/>
        </p:nvSpPr>
        <p:spPr>
          <a:xfrm>
            <a:off x="117729" y="1342645"/>
            <a:ext cx="6592824" cy="1938528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dirty="0"/>
              <a:t>Brindar un servicio de Agua Potable y Saneamiento, dentro de los parámetros de eficiencia y calidad, abasteciendo a las localidades de Sicuani y Santo Tomas, en condiciones óptimas, debiéndose llegar a una continuidad de 24 horas diarias.</a:t>
            </a:r>
            <a:endParaRPr lang="es-PE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E3EF3AA-FC48-C5D4-44D4-4FCC4522A933}"/>
              </a:ext>
            </a:extLst>
          </p:cNvPr>
          <p:cNvSpPr/>
          <p:nvPr/>
        </p:nvSpPr>
        <p:spPr>
          <a:xfrm>
            <a:off x="5365940" y="4700018"/>
            <a:ext cx="6592824" cy="1938528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dirty="0"/>
              <a:t>Ser una Empresa Líder en la prestación de servicios de Agua Potable y Saneamiento en el País, para lo cual se ejecutará las transformaciones internas que lleve a alcanzar una cultura de gestión sustentada en el uso moderno de herramientas empresariales para el mejoramiento institucional y operativo.</a:t>
            </a:r>
            <a:endParaRPr lang="es-PE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6D9363-0F73-3750-BF26-940C89FEAA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309"/>
          <a:stretch>
            <a:fillRect/>
          </a:stretch>
        </p:blipFill>
        <p:spPr>
          <a:xfrm>
            <a:off x="0" y="5981578"/>
            <a:ext cx="705052" cy="8764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5093202-A35D-AC0D-F64E-8EF801A8C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8775" y="0"/>
            <a:ext cx="294322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4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D214E-1BF0-8467-6C6F-D64DAA281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1F467-688F-2930-8F5A-1B8D3B79F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936" y="1790797"/>
            <a:ext cx="6064060" cy="649225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s-PE" sz="3600" b="1" dirty="0">
                <a:latin typeface="Arial Black" panose="020B0A04020102020204" pitchFamily="34" charset="0"/>
              </a:rPr>
              <a:t>OBJETIVO GENERAL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0993404-CE83-5EE5-3CF9-3BE87A6170D5}"/>
              </a:ext>
            </a:extLst>
          </p:cNvPr>
          <p:cNvSpPr/>
          <p:nvPr/>
        </p:nvSpPr>
        <p:spPr>
          <a:xfrm>
            <a:off x="285057" y="2867571"/>
            <a:ext cx="11440732" cy="168249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000" dirty="0">
                <a:solidFill>
                  <a:schemeClr val="bg1"/>
                </a:solidFill>
              </a:rPr>
              <a:t>Ejecutar las políticas del Sector de Vivienda, Construcción y Saneamiento y lo dispuesto por Entidades del Gobierno Central, Regional y Local; así como por la Junta General de Accionistas, Directorio que conforman la EPS EMPSSAPAL S.A., en función de su capacidad operativa y disponibilidad de sus recursos económicos y financieros.</a:t>
            </a:r>
            <a:endParaRPr lang="es-PE" sz="2000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0B8D5FF-4D2C-2D70-F257-B59B4A2C6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70" y="387626"/>
            <a:ext cx="2943225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8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151E02C-5626-4C6D-8470-BC2FB0663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444" y="182954"/>
            <a:ext cx="5260999" cy="66054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8924342-F0C0-4B46-A3F1-D9DFD0046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03" y="1512969"/>
            <a:ext cx="6011390" cy="320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24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2F32963-0CAF-4EE3-B715-BF779F015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810" y="364809"/>
            <a:ext cx="6185523" cy="612838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A895E93-DBBF-402F-8C7E-CEAAA49087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02"/>
          <a:stretch/>
        </p:blipFill>
        <p:spPr>
          <a:xfrm>
            <a:off x="238538" y="910206"/>
            <a:ext cx="5178288" cy="441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44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88DAFC-AE54-41FB-A3FB-1D2A92E2A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47870"/>
            <a:ext cx="10237304" cy="587512"/>
          </a:xfrm>
        </p:spPr>
        <p:txBody>
          <a:bodyPr>
            <a:noAutofit/>
          </a:bodyPr>
          <a:lstStyle/>
          <a:p>
            <a:pPr algn="ctr"/>
            <a:r>
              <a:rPr lang="es-MX" sz="3200" dirty="0">
                <a:latin typeface="Arial Black" panose="020B0A04020102020204" pitchFamily="34" charset="0"/>
              </a:rPr>
              <a:t>Total usuarios - localidad sicuani</a:t>
            </a:r>
            <a:endParaRPr lang="es-PE" sz="32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2C8B5BA-F274-4970-BBA8-62E5A8B97B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9679254"/>
              </p:ext>
            </p:extLst>
          </p:nvPr>
        </p:nvGraphicFramePr>
        <p:xfrm>
          <a:off x="1290430" y="1490144"/>
          <a:ext cx="9611140" cy="4254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4459">
                  <a:extLst>
                    <a:ext uri="{9D8B030D-6E8A-4147-A177-3AD203B41FA5}">
                      <a16:colId xmlns:a16="http://schemas.microsoft.com/office/drawing/2014/main" val="3823889931"/>
                    </a:ext>
                  </a:extLst>
                </a:gridCol>
                <a:gridCol w="1348654">
                  <a:extLst>
                    <a:ext uri="{9D8B030D-6E8A-4147-A177-3AD203B41FA5}">
                      <a16:colId xmlns:a16="http://schemas.microsoft.com/office/drawing/2014/main" val="2771441095"/>
                    </a:ext>
                  </a:extLst>
                </a:gridCol>
                <a:gridCol w="1224724">
                  <a:extLst>
                    <a:ext uri="{9D8B030D-6E8A-4147-A177-3AD203B41FA5}">
                      <a16:colId xmlns:a16="http://schemas.microsoft.com/office/drawing/2014/main" val="785825657"/>
                    </a:ext>
                  </a:extLst>
                </a:gridCol>
                <a:gridCol w="1348654">
                  <a:extLst>
                    <a:ext uri="{9D8B030D-6E8A-4147-A177-3AD203B41FA5}">
                      <a16:colId xmlns:a16="http://schemas.microsoft.com/office/drawing/2014/main" val="2325528272"/>
                    </a:ext>
                  </a:extLst>
                </a:gridCol>
                <a:gridCol w="1246595">
                  <a:extLst>
                    <a:ext uri="{9D8B030D-6E8A-4147-A177-3AD203B41FA5}">
                      <a16:colId xmlns:a16="http://schemas.microsoft.com/office/drawing/2014/main" val="2808716822"/>
                    </a:ext>
                  </a:extLst>
                </a:gridCol>
                <a:gridCol w="1348654">
                  <a:extLst>
                    <a:ext uri="{9D8B030D-6E8A-4147-A177-3AD203B41FA5}">
                      <a16:colId xmlns:a16="http://schemas.microsoft.com/office/drawing/2014/main" val="2863760437"/>
                    </a:ext>
                  </a:extLst>
                </a:gridCol>
                <a:gridCol w="1279400">
                  <a:extLst>
                    <a:ext uri="{9D8B030D-6E8A-4147-A177-3AD203B41FA5}">
                      <a16:colId xmlns:a16="http://schemas.microsoft.com/office/drawing/2014/main" val="3329842803"/>
                    </a:ext>
                  </a:extLst>
                </a:gridCol>
              </a:tblGrid>
              <a:tr h="39447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PE" sz="1800" b="1" u="none" strike="noStrike" dirty="0">
                          <a:effectLst/>
                        </a:rPr>
                        <a:t>USUARIOS POR EJERCICIO FISCAL 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555368"/>
                  </a:ext>
                </a:extLst>
              </a:tr>
              <a:tr h="234805"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8669807"/>
                  </a:ext>
                </a:extLst>
              </a:tr>
              <a:tr h="6011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600" b="1" u="none" strike="noStrike" dirty="0">
                          <a:effectLst/>
                        </a:rPr>
                        <a:t>CATEGORIA</a:t>
                      </a:r>
                    </a:p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600" b="1" u="none" strike="noStrike" dirty="0">
                          <a:effectLst/>
                        </a:rPr>
                        <a:t>2024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600" b="1" u="none" strike="noStrike" dirty="0">
                          <a:effectLst/>
                        </a:rPr>
                        <a:t>2025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600" b="1" u="none" strike="noStrike" dirty="0">
                          <a:effectLst/>
                        </a:rPr>
                        <a:t>2026 (I Trimestre)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676394"/>
                  </a:ext>
                </a:extLst>
              </a:tr>
              <a:tr h="601102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u="none" strike="noStrike" dirty="0">
                          <a:effectLst/>
                        </a:rPr>
                        <a:t>AGUA POTABLE</a:t>
                      </a:r>
                      <a:endParaRPr lang="es-P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u="none" strike="noStrike" dirty="0">
                          <a:effectLst/>
                        </a:rPr>
                        <a:t>SANEAMIENTO</a:t>
                      </a:r>
                      <a:endParaRPr lang="es-P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u="none" strike="noStrike" dirty="0">
                          <a:effectLst/>
                        </a:rPr>
                        <a:t>AGUA POTABLE</a:t>
                      </a:r>
                      <a:endParaRPr lang="es-P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u="none" strike="noStrike" dirty="0">
                          <a:effectLst/>
                        </a:rPr>
                        <a:t>SANEAMIENTO</a:t>
                      </a:r>
                      <a:endParaRPr lang="es-P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u="none" strike="noStrike" dirty="0">
                          <a:effectLst/>
                        </a:rPr>
                        <a:t>AGUA POTABLE</a:t>
                      </a:r>
                      <a:endParaRPr lang="es-P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u="none" strike="noStrike" dirty="0">
                          <a:effectLst/>
                        </a:rPr>
                        <a:t>SANEAMIENTO</a:t>
                      </a:r>
                      <a:endParaRPr lang="es-P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811477"/>
                  </a:ext>
                </a:extLst>
              </a:tr>
              <a:tr h="225413">
                <a:tc>
                  <a:txBody>
                    <a:bodyPr/>
                    <a:lstStyle/>
                    <a:p>
                      <a:pPr algn="l" fontAlgn="ctr"/>
                      <a:r>
                        <a:rPr lang="es-PE" sz="1100" u="none" strike="noStrike" dirty="0">
                          <a:effectLst/>
                        </a:rPr>
                        <a:t> 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73512162"/>
                  </a:ext>
                </a:extLst>
              </a:tr>
              <a:tr h="272374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u="none" strike="noStrike" dirty="0">
                          <a:effectLst/>
                        </a:rPr>
                        <a:t>Social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38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8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8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8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59224808"/>
                  </a:ext>
                </a:extLst>
              </a:tr>
              <a:tr h="272374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u="none" strike="noStrike" dirty="0">
                          <a:effectLst/>
                        </a:rPr>
                        <a:t>Doméstico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14,735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13,075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15,083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13,514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15,162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13,628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63479181"/>
                  </a:ext>
                </a:extLst>
              </a:tr>
              <a:tr h="535356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u="none" strike="noStrike" dirty="0">
                          <a:effectLst/>
                        </a:rPr>
                        <a:t>Comercial y otros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1,635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1,595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1,611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1,568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1,590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1,548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52738336"/>
                  </a:ext>
                </a:extLst>
              </a:tr>
              <a:tr h="272374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u="none" strike="noStrike" dirty="0">
                          <a:effectLst/>
                        </a:rPr>
                        <a:t>Industrial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276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218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259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206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254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204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26356844"/>
                  </a:ext>
                </a:extLst>
              </a:tr>
              <a:tr h="272374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u="none" strike="noStrike" dirty="0">
                          <a:effectLst/>
                        </a:rPr>
                        <a:t>Estatal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170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135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170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135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170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135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90987478"/>
                  </a:ext>
                </a:extLst>
              </a:tr>
              <a:tr h="234805"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 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 dirty="0">
                          <a:effectLst/>
                        </a:rPr>
                        <a:t> 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 dirty="0">
                          <a:effectLst/>
                        </a:rPr>
                        <a:t> </a:t>
                      </a:r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61187543"/>
                  </a:ext>
                </a:extLst>
              </a:tr>
              <a:tr h="338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600" b="1" u="none" strike="noStrike" dirty="0">
                          <a:effectLst/>
                        </a:rPr>
                        <a:t>TOTAL: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600" b="1" u="none" strike="noStrike" dirty="0">
                          <a:effectLst/>
                        </a:rPr>
                        <a:t>16,854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600" b="1" u="none" strike="noStrike" dirty="0">
                          <a:effectLst/>
                        </a:rPr>
                        <a:t>15,031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600" b="1" u="none" strike="noStrike" dirty="0">
                          <a:effectLst/>
                        </a:rPr>
                        <a:t>17,167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600" b="1" u="none" strike="noStrike" dirty="0">
                          <a:effectLst/>
                        </a:rPr>
                        <a:t>15,431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600" b="1" u="none" strike="noStrike" dirty="0">
                          <a:effectLst/>
                        </a:rPr>
                        <a:t>17,220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600" b="1" u="none" strike="noStrike" dirty="0">
                          <a:effectLst/>
                        </a:rPr>
                        <a:t>15,523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089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588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58FF4C7-D7DC-4655-8A0B-F6F262EF3DC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2714742"/>
              </p:ext>
            </p:extLst>
          </p:nvPr>
        </p:nvGraphicFramePr>
        <p:xfrm>
          <a:off x="715618" y="2482244"/>
          <a:ext cx="10863470" cy="3053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Worksheet" r:id="rId3" imgW="10105881" imgH="2571750" progId="Excel.Sheet.12">
                  <p:embed/>
                </p:oleObj>
              </mc:Choice>
              <mc:Fallback>
                <p:oleObj name="Worksheet" r:id="rId3" imgW="10105881" imgH="2571750" progId="Excel.Sheet.12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4F8901F6-A9E0-4A50-B38E-00F3B538BB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5618" y="2482244"/>
                        <a:ext cx="10863470" cy="30533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A7C88196-862B-4B19-B2C2-82AD5C871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206" y="1322399"/>
            <a:ext cx="8534400" cy="671512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s-PE" sz="2800" b="1" dirty="0">
                <a:latin typeface="Arial Black" panose="020B0A04020102020204" pitchFamily="34" charset="0"/>
              </a:rPr>
              <a:t>EJECUCIÓN DE INGRESO PRESUPUESTAL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FA35178-53E3-4384-A90C-D9D0F6196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253" y="258417"/>
            <a:ext cx="2943225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56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AD45C7A-2678-4671-8E32-6D5657022852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1893890"/>
              </p:ext>
            </p:extLst>
          </p:nvPr>
        </p:nvGraphicFramePr>
        <p:xfrm>
          <a:off x="675861" y="2100317"/>
          <a:ext cx="10942982" cy="4091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Worksheet" r:id="rId3" imgW="10105881" imgH="3219586" progId="Excel.Sheet.12">
                  <p:embed/>
                </p:oleObj>
              </mc:Choice>
              <mc:Fallback>
                <p:oleObj name="Worksheet" r:id="rId3" imgW="10105881" imgH="3219586" progId="Excel.Sheet.12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01357F60-2937-1F57-485E-0BEFAE80EB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861" y="2100317"/>
                        <a:ext cx="10942982" cy="40917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7E2C317E-51E6-4355-85F1-0D7644673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865" y="1166039"/>
            <a:ext cx="8534400" cy="674972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es-PE" sz="2400" b="1" dirty="0">
                <a:latin typeface="Arial Black" panose="020B0A04020102020204" pitchFamily="34" charset="0"/>
              </a:rPr>
              <a:t>EJECUCIÓN DE GASTO PRESUPUESTAL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4A57510-5991-4E45-8EC1-474DCD2FF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253" y="238539"/>
            <a:ext cx="2943225" cy="67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70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A180096-F312-4DF4-A564-D0CC823CCF09}"/>
              </a:ext>
            </a:extLst>
          </p:cNvPr>
          <p:cNvSpPr/>
          <p:nvPr/>
        </p:nvSpPr>
        <p:spPr>
          <a:xfrm>
            <a:off x="491294" y="730723"/>
            <a:ext cx="111821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ESTADOS FINANCIEROS</a:t>
            </a:r>
            <a:endParaRPr lang="es-PE" sz="54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F3C65DB3-44B0-40D8-A18B-5FD72E852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746" y="2702813"/>
            <a:ext cx="10853693" cy="216338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EJERCICIOS FISCALES 2024, 2025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2026 (I Trimestre)</a:t>
            </a:r>
            <a:endParaRPr lang="es-PE" sz="40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457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9D83775-24FD-4C4C-8E98-8F24963016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5733812"/>
              </p:ext>
            </p:extLst>
          </p:nvPr>
        </p:nvGraphicFramePr>
        <p:xfrm>
          <a:off x="993912" y="1103243"/>
          <a:ext cx="9929191" cy="5359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58">
                  <a:extLst>
                    <a:ext uri="{9D8B030D-6E8A-4147-A177-3AD203B41FA5}">
                      <a16:colId xmlns:a16="http://schemas.microsoft.com/office/drawing/2014/main" val="3394685054"/>
                    </a:ext>
                  </a:extLst>
                </a:gridCol>
                <a:gridCol w="213362">
                  <a:extLst>
                    <a:ext uri="{9D8B030D-6E8A-4147-A177-3AD203B41FA5}">
                      <a16:colId xmlns:a16="http://schemas.microsoft.com/office/drawing/2014/main" val="349587461"/>
                    </a:ext>
                  </a:extLst>
                </a:gridCol>
                <a:gridCol w="4141958">
                  <a:extLst>
                    <a:ext uri="{9D8B030D-6E8A-4147-A177-3AD203B41FA5}">
                      <a16:colId xmlns:a16="http://schemas.microsoft.com/office/drawing/2014/main" val="606442376"/>
                    </a:ext>
                  </a:extLst>
                </a:gridCol>
                <a:gridCol w="621294">
                  <a:extLst>
                    <a:ext uri="{9D8B030D-6E8A-4147-A177-3AD203B41FA5}">
                      <a16:colId xmlns:a16="http://schemas.microsoft.com/office/drawing/2014/main" val="2175159886"/>
                    </a:ext>
                  </a:extLst>
                </a:gridCol>
                <a:gridCol w="1645277">
                  <a:extLst>
                    <a:ext uri="{9D8B030D-6E8A-4147-A177-3AD203B41FA5}">
                      <a16:colId xmlns:a16="http://schemas.microsoft.com/office/drawing/2014/main" val="1218831773"/>
                    </a:ext>
                  </a:extLst>
                </a:gridCol>
                <a:gridCol w="1748825">
                  <a:extLst>
                    <a:ext uri="{9D8B030D-6E8A-4147-A177-3AD203B41FA5}">
                      <a16:colId xmlns:a16="http://schemas.microsoft.com/office/drawing/2014/main" val="1061162068"/>
                    </a:ext>
                  </a:extLst>
                </a:gridCol>
                <a:gridCol w="1518717">
                  <a:extLst>
                    <a:ext uri="{9D8B030D-6E8A-4147-A177-3AD203B41FA5}">
                      <a16:colId xmlns:a16="http://schemas.microsoft.com/office/drawing/2014/main" val="3451061006"/>
                    </a:ext>
                  </a:extLst>
                </a:gridCol>
              </a:tblGrid>
              <a:tr h="304996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PE" sz="1800" b="1" u="none" strike="noStrike" dirty="0">
                          <a:effectLst/>
                        </a:rPr>
                        <a:t>ESTADO DE SITUACION FINANCIERA 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63040"/>
                  </a:ext>
                </a:extLst>
              </a:tr>
              <a:tr h="205114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Al 31 DE MARZO DEL 2026 Y AL 31 DE DICIEMBRE DEL 2024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739710"/>
                  </a:ext>
                </a:extLst>
              </a:tr>
              <a:tr h="205114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PE" sz="1200" u="none" strike="noStrike" dirty="0">
                          <a:effectLst/>
                        </a:rPr>
                        <a:t>(En Soles)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613376"/>
                  </a:ext>
                </a:extLst>
              </a:tr>
              <a:tr h="158547"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3635080501"/>
                  </a:ext>
                </a:extLst>
              </a:tr>
              <a:tr h="158547"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3749206926"/>
                  </a:ext>
                </a:extLst>
              </a:tr>
              <a:tr h="209017">
                <a:tc>
                  <a:txBody>
                    <a:bodyPr/>
                    <a:lstStyle/>
                    <a:p>
                      <a:pPr algn="l" fontAlgn="b"/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PE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u="none" strike="noStrike" dirty="0">
                          <a:effectLst/>
                        </a:rPr>
                        <a:t>Nota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u="none" strike="noStrike" dirty="0">
                          <a:effectLst/>
                        </a:rPr>
                        <a:t>I TRIM 2026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u="none" strike="noStrike" dirty="0">
                          <a:effectLst/>
                        </a:rPr>
                        <a:t>2025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u="none" strike="noStrike" dirty="0">
                          <a:effectLst/>
                        </a:rPr>
                        <a:t>2024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1439373561"/>
                  </a:ext>
                </a:extLst>
              </a:tr>
              <a:tr h="23840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800" b="1" u="none" strike="noStrike" dirty="0">
                          <a:effectLst/>
                        </a:rPr>
                        <a:t>ACTIVO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2960792033"/>
                  </a:ext>
                </a:extLst>
              </a:tr>
              <a:tr h="23840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400" b="1" u="none" strike="noStrike" dirty="0">
                          <a:effectLst/>
                        </a:rPr>
                        <a:t>ACTIVO CORRIENTE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2473199388"/>
                  </a:ext>
                </a:extLst>
              </a:tr>
              <a:tr h="238408">
                <a:tc gridSpan="2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</a:rPr>
                        <a:t>Efectivo y Equivalente de Efectivo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25,880,129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24,661,051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28,515,633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4045499172"/>
                  </a:ext>
                </a:extLst>
              </a:tr>
              <a:tr h="410828">
                <a:tc gridSpan="2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Cuentas por Cobrar Comerciales (Neto)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89,416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372,574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482,957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4024196738"/>
                  </a:ext>
                </a:extLst>
              </a:tr>
              <a:tr h="238408">
                <a:tc gridSpan="2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Otras cuentas por cobrar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360,130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322,887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251,684.00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594592957"/>
                  </a:ext>
                </a:extLst>
              </a:tr>
              <a:tr h="238408">
                <a:tc gridSpan="2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Inventario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6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612,551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660,276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679,796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1542130302"/>
                  </a:ext>
                </a:extLst>
              </a:tr>
              <a:tr h="243226">
                <a:tc gridSpan="2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Otros Activo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13,094,632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13,331,938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13,918,532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1601891490"/>
                  </a:ext>
                </a:extLst>
              </a:tr>
              <a:tr h="23840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400" b="1" u="none" strike="noStrike" dirty="0">
                          <a:effectLst/>
                        </a:rPr>
                        <a:t>TOTAL ACTIVO CORRIENTE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40,036,858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39,348,726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43,848,602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3734898150"/>
                  </a:ext>
                </a:extLst>
              </a:tr>
              <a:tr h="238408">
                <a:tc gridSpan="2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2618795325"/>
                  </a:ext>
                </a:extLst>
              </a:tr>
              <a:tr h="23840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400" b="1" u="none" strike="noStrike" dirty="0">
                          <a:effectLst/>
                        </a:rPr>
                        <a:t>ACTIVO NO CORRIENTE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665825833"/>
                  </a:ext>
                </a:extLst>
              </a:tr>
              <a:tr h="243226">
                <a:tc gridSpan="2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</a:rPr>
                        <a:t>Propiedades, Planta y Equipo (Neto)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8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68,398,899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69,752,839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74,933,574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366714101"/>
                  </a:ext>
                </a:extLst>
              </a:tr>
              <a:tr h="238408">
                <a:tc gridSpan="2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Activos Intangibles (Neto)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759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759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5,259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2237386919"/>
                  </a:ext>
                </a:extLst>
              </a:tr>
              <a:tr h="23840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400" b="1" u="none" strike="noStrike" dirty="0">
                          <a:effectLst/>
                        </a:rPr>
                        <a:t>TOTAL ACTIVO NO CORRIENTE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68,399,658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69,753,598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74,938,833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2633977403"/>
                  </a:ext>
                </a:extLst>
              </a:tr>
              <a:tr h="238408">
                <a:tc gridSpan="2"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2538782706"/>
                  </a:ext>
                </a:extLst>
              </a:tr>
              <a:tr h="23840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PE" sz="1800" b="1" u="none" strike="noStrike" dirty="0">
                          <a:effectLst/>
                        </a:rPr>
                        <a:t>TOTAL ACTIVO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1" u="none" strike="noStrike" dirty="0">
                          <a:effectLst/>
                        </a:rPr>
                        <a:t>108,436,516 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1" u="none" strike="noStrike" dirty="0">
                          <a:effectLst/>
                        </a:rPr>
                        <a:t>109,102,324 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1" u="none" strike="noStrike" dirty="0">
                          <a:effectLst/>
                        </a:rPr>
                        <a:t>118,787,435 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2110831098"/>
                  </a:ext>
                </a:extLst>
              </a:tr>
              <a:tr h="238408">
                <a:tc gridSpan="2"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3218158064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B51F9ACC-1E96-46EB-848E-046452DBF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53" y="238539"/>
            <a:ext cx="2943225" cy="67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79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E57436B4-0161-480A-A509-6195F78C7C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7411491"/>
              </p:ext>
            </p:extLst>
          </p:nvPr>
        </p:nvGraphicFramePr>
        <p:xfrm>
          <a:off x="1003852" y="1282148"/>
          <a:ext cx="10137913" cy="5120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547">
                  <a:extLst>
                    <a:ext uri="{9D8B030D-6E8A-4147-A177-3AD203B41FA5}">
                      <a16:colId xmlns:a16="http://schemas.microsoft.com/office/drawing/2014/main" val="3472688622"/>
                    </a:ext>
                  </a:extLst>
                </a:gridCol>
                <a:gridCol w="4237872">
                  <a:extLst>
                    <a:ext uri="{9D8B030D-6E8A-4147-A177-3AD203B41FA5}">
                      <a16:colId xmlns:a16="http://schemas.microsoft.com/office/drawing/2014/main" val="1646399189"/>
                    </a:ext>
                  </a:extLst>
                </a:gridCol>
                <a:gridCol w="627832">
                  <a:extLst>
                    <a:ext uri="{9D8B030D-6E8A-4147-A177-3AD203B41FA5}">
                      <a16:colId xmlns:a16="http://schemas.microsoft.com/office/drawing/2014/main" val="3780432222"/>
                    </a:ext>
                  </a:extLst>
                </a:gridCol>
                <a:gridCol w="1679452">
                  <a:extLst>
                    <a:ext uri="{9D8B030D-6E8A-4147-A177-3AD203B41FA5}">
                      <a16:colId xmlns:a16="http://schemas.microsoft.com/office/drawing/2014/main" val="3087415186"/>
                    </a:ext>
                  </a:extLst>
                </a:gridCol>
                <a:gridCol w="1789323">
                  <a:extLst>
                    <a:ext uri="{9D8B030D-6E8A-4147-A177-3AD203B41FA5}">
                      <a16:colId xmlns:a16="http://schemas.microsoft.com/office/drawing/2014/main" val="1068881521"/>
                    </a:ext>
                  </a:extLst>
                </a:gridCol>
                <a:gridCol w="1553887">
                  <a:extLst>
                    <a:ext uri="{9D8B030D-6E8A-4147-A177-3AD203B41FA5}">
                      <a16:colId xmlns:a16="http://schemas.microsoft.com/office/drawing/2014/main" val="1127548677"/>
                    </a:ext>
                  </a:extLst>
                </a:gridCol>
              </a:tblGrid>
              <a:tr h="265056"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u="none" strike="noStrike" dirty="0">
                          <a:effectLst/>
                        </a:rPr>
                        <a:t>Nota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u="none" strike="noStrike" dirty="0">
                          <a:effectLst/>
                        </a:rPr>
                        <a:t>I TRIM 2026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u="none" strike="noStrike" dirty="0">
                          <a:effectLst/>
                        </a:rPr>
                        <a:t>2025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u="none" strike="noStrike" dirty="0">
                          <a:effectLst/>
                        </a:rPr>
                        <a:t>2024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1944035075"/>
                  </a:ext>
                </a:extLst>
              </a:tr>
              <a:tr h="1921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800" b="1" u="none" strike="noStrike" dirty="0">
                          <a:effectLst/>
                        </a:rPr>
                        <a:t>PASIVO Y PATRIMONIO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54208384"/>
                  </a:ext>
                </a:extLst>
              </a:tr>
              <a:tr h="192166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PASIVO CORRIENTE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1876526703"/>
                  </a:ext>
                </a:extLst>
              </a:tr>
              <a:tr h="192166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Sobregiros bancarios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389845952"/>
                  </a:ext>
                </a:extLst>
              </a:tr>
              <a:tr h="192166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Cuentas por pagar comerciales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10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600,548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582,770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5,381,125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4113265565"/>
                  </a:ext>
                </a:extLst>
              </a:tr>
              <a:tr h="192166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Otras cuentas por pagar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11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2,925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331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4,751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3783571437"/>
                  </a:ext>
                </a:extLst>
              </a:tr>
              <a:tr h="198793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Beneficios a los Empleados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12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47,918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27,541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17,777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1706975222"/>
                  </a:ext>
                </a:extLst>
              </a:tr>
              <a:tr h="1921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400" b="1" u="none" strike="noStrike" dirty="0">
                          <a:effectLst/>
                        </a:rPr>
                        <a:t>TOTAL PASIVO CORRIENTES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651,391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610,643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5,403,653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3646759581"/>
                  </a:ext>
                </a:extLst>
              </a:tr>
              <a:tr h="192166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PASIVO NO  CORRIENTE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705699279"/>
                  </a:ext>
                </a:extLst>
              </a:tr>
              <a:tr h="192166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Otras Cuentas por Pagar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13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126,005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126,005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126,005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1230378245"/>
                  </a:ext>
                </a:extLst>
              </a:tr>
              <a:tr h="192166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Provisiones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443,327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443,327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722,907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1140654776"/>
                  </a:ext>
                </a:extLst>
              </a:tr>
              <a:tr h="198793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Ingresos Diferidos (Neto)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14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75,147,252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76,424,648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98,572,198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3197306636"/>
                  </a:ext>
                </a:extLst>
              </a:tr>
              <a:tr h="1987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400" b="1" u="none" strike="noStrike" dirty="0">
                          <a:effectLst/>
                        </a:rPr>
                        <a:t>TOTAL PASIVO NO CORRIENTE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75,716,584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76,993,980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99,421,111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3914255971"/>
                  </a:ext>
                </a:extLst>
              </a:tr>
              <a:tr h="1921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800" b="1" u="none" strike="noStrike" dirty="0">
                          <a:effectLst/>
                        </a:rPr>
                        <a:t>TOTAL PASIVO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76,367,975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77,604,623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104,824,763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3881307880"/>
                  </a:ext>
                </a:extLst>
              </a:tr>
              <a:tr h="60800"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4229704524"/>
                  </a:ext>
                </a:extLst>
              </a:tr>
              <a:tr h="1921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800" b="1" u="none" strike="noStrike" dirty="0">
                          <a:effectLst/>
                        </a:rPr>
                        <a:t>PATRIMONIO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3411785689"/>
                  </a:ext>
                </a:extLst>
              </a:tr>
              <a:tr h="192166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Capital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15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10,713,700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10,713,700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10,713,700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2861428078"/>
                  </a:ext>
                </a:extLst>
              </a:tr>
              <a:tr h="192166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Capital Adicional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 dirty="0">
                          <a:effectLst/>
                        </a:rPr>
                        <a:t>16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512,422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512,422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512,422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2078782995"/>
                  </a:ext>
                </a:extLst>
              </a:tr>
              <a:tr h="198793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Resultados Acumulados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17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20,842,418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20,271,579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2,736,550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3345739685"/>
                  </a:ext>
                </a:extLst>
              </a:tr>
              <a:tr h="1921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TOTAL PATRIMONIO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32,068,540.13 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31,497,700.72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13,962,672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2655890552"/>
                  </a:ext>
                </a:extLst>
              </a:tr>
              <a:tr h="198793"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3205670034"/>
                  </a:ext>
                </a:extLst>
              </a:tr>
              <a:tr h="1987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800" b="1" u="none" strike="noStrike" dirty="0">
                          <a:effectLst/>
                        </a:rPr>
                        <a:t>TOTAL PASIVO  Y PATRIMONIO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b="1" u="none" strike="noStrike" dirty="0">
                          <a:effectLst/>
                        </a:rPr>
                        <a:t>108,436,516 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b="1" u="none" strike="noStrike" dirty="0">
                          <a:effectLst/>
                        </a:rPr>
                        <a:t>109,102,324 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800" b="1" u="none" strike="noStrike" dirty="0">
                          <a:effectLst/>
                        </a:rPr>
                        <a:t>118,787,435 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9" marR="5519" marT="5519" marB="0" anchor="b"/>
                </a:tc>
                <a:extLst>
                  <a:ext uri="{0D108BD9-81ED-4DB2-BD59-A6C34878D82A}">
                    <a16:rowId xmlns:a16="http://schemas.microsoft.com/office/drawing/2014/main" val="1782606818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43BF6B7C-1551-41CF-90FF-9C3A98E15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562524"/>
              </p:ext>
            </p:extLst>
          </p:nvPr>
        </p:nvGraphicFramePr>
        <p:xfrm>
          <a:off x="1002265" y="228600"/>
          <a:ext cx="10139499" cy="715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39499">
                  <a:extLst>
                    <a:ext uri="{9D8B030D-6E8A-4147-A177-3AD203B41FA5}">
                      <a16:colId xmlns:a16="http://schemas.microsoft.com/office/drawing/2014/main" val="1082815675"/>
                    </a:ext>
                  </a:extLst>
                </a:gridCol>
              </a:tblGrid>
              <a:tr h="304996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u="none" strike="noStrike" dirty="0">
                          <a:effectLst/>
                        </a:rPr>
                        <a:t>ESTADO DE SITUACION FINANCIERA 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3436954362"/>
                  </a:ext>
                </a:extLst>
              </a:tr>
              <a:tr h="2051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>
                          <a:effectLst/>
                        </a:rPr>
                        <a:t>Al 31 DE MARZO DEL 2026 Y AL 31 DE DICIEMBRE DEL 2024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1208508998"/>
                  </a:ext>
                </a:extLst>
              </a:tr>
              <a:tr h="205114"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u="none" strike="noStrike" dirty="0">
                          <a:effectLst/>
                        </a:rPr>
                        <a:t>(En Soles)</a:t>
                      </a:r>
                      <a:endParaRPr lang="es-P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98" marR="4898" marT="4898" marB="0" anchor="b"/>
                </a:tc>
                <a:extLst>
                  <a:ext uri="{0D108BD9-81ED-4DB2-BD59-A6C34878D82A}">
                    <a16:rowId xmlns:a16="http://schemas.microsoft.com/office/drawing/2014/main" val="3079439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054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F362611-DCC4-4A5C-9A77-6C2CE36A38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6456634"/>
              </p:ext>
            </p:extLst>
          </p:nvPr>
        </p:nvGraphicFramePr>
        <p:xfrm>
          <a:off x="659296" y="1152361"/>
          <a:ext cx="10873407" cy="51394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56524">
                  <a:extLst>
                    <a:ext uri="{9D8B030D-6E8A-4147-A177-3AD203B41FA5}">
                      <a16:colId xmlns:a16="http://schemas.microsoft.com/office/drawing/2014/main" val="1081797131"/>
                    </a:ext>
                  </a:extLst>
                </a:gridCol>
                <a:gridCol w="453058">
                  <a:extLst>
                    <a:ext uri="{9D8B030D-6E8A-4147-A177-3AD203B41FA5}">
                      <a16:colId xmlns:a16="http://schemas.microsoft.com/office/drawing/2014/main" val="3155086009"/>
                    </a:ext>
                  </a:extLst>
                </a:gridCol>
                <a:gridCol w="1402324">
                  <a:extLst>
                    <a:ext uri="{9D8B030D-6E8A-4147-A177-3AD203B41FA5}">
                      <a16:colId xmlns:a16="http://schemas.microsoft.com/office/drawing/2014/main" val="1847518656"/>
                    </a:ext>
                  </a:extLst>
                </a:gridCol>
                <a:gridCol w="1316027">
                  <a:extLst>
                    <a:ext uri="{9D8B030D-6E8A-4147-A177-3AD203B41FA5}">
                      <a16:colId xmlns:a16="http://schemas.microsoft.com/office/drawing/2014/main" val="3701300800"/>
                    </a:ext>
                  </a:extLst>
                </a:gridCol>
                <a:gridCol w="1445474">
                  <a:extLst>
                    <a:ext uri="{9D8B030D-6E8A-4147-A177-3AD203B41FA5}">
                      <a16:colId xmlns:a16="http://schemas.microsoft.com/office/drawing/2014/main" val="3955530386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PE" sz="2000" b="1" u="none" strike="noStrike" dirty="0">
                          <a:effectLst/>
                        </a:rPr>
                        <a:t>ESTADO DE RESULTADOS INTEGRALES </a:t>
                      </a:r>
                      <a:endParaRPr lang="es-PE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7080"/>
                  </a:ext>
                </a:extLst>
              </a:tr>
              <a:tr h="15093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</a:rPr>
                        <a:t>Al 31 DE MARZO DEL 2026 Y AL 31 DE DICIEMBRE DEL 2024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29866"/>
                  </a:ext>
                </a:extLst>
              </a:tr>
              <a:tr h="15093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PE" sz="1200" u="none" strike="noStrike" dirty="0">
                          <a:effectLst/>
                        </a:rPr>
                        <a:t>(En Soles)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85252"/>
                  </a:ext>
                </a:extLst>
              </a:tr>
              <a:tr h="157797"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64795181"/>
                  </a:ext>
                </a:extLst>
              </a:tr>
              <a:tr h="205822"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effectLst/>
                        </a:rPr>
                        <a:t>Nota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effectLst/>
                        </a:rPr>
                        <a:t>I TRIM 2026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>
                          <a:effectLst/>
                        </a:rPr>
                        <a:t>2025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b="1" u="none" strike="noStrike" dirty="0">
                          <a:effectLst/>
                        </a:rPr>
                        <a:t>2024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12714393"/>
                  </a:ext>
                </a:extLst>
              </a:tr>
              <a:tr h="178379"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05198892"/>
                  </a:ext>
                </a:extLst>
              </a:tr>
              <a:tr h="162943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u="none" strike="noStrike" dirty="0">
                          <a:effectLst/>
                        </a:rPr>
                        <a:t>INGRESOS DE ACTIVIDADES ORDINARIAS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70780126"/>
                  </a:ext>
                </a:extLst>
              </a:tr>
              <a:tr h="24012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b="1" u="none" strike="noStrike" dirty="0">
                          <a:effectLst/>
                        </a:rPr>
                        <a:t>Prestación de Servicios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51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1,416,003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5,599,342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5,400,117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73203030"/>
                  </a:ext>
                </a:extLst>
              </a:tr>
              <a:tr h="352674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</a:rPr>
                        <a:t> Prestación de servicios de agua potable y    alcantarillado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1,115,371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4,096,487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3,884,608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27533534"/>
                  </a:ext>
                </a:extLst>
              </a:tr>
              <a:tr h="25727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</a:rPr>
                        <a:t>  Servicio de conexiones - Servicios básicos (agua)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102,305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671,477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713,844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7379002"/>
                  </a:ext>
                </a:extLst>
              </a:tr>
              <a:tr h="20582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>
                          <a:effectLst/>
                        </a:rPr>
                        <a:t>  Servicio colaterales - Servicios basicos (agua)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51,075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249,252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233,863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05541087"/>
                  </a:ext>
                </a:extLst>
              </a:tr>
              <a:tr h="20582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</a:rPr>
                        <a:t>  Cargo fijo - Servicios básicos (agua)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147,252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582,126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567,802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12070472"/>
                  </a:ext>
                </a:extLst>
              </a:tr>
              <a:tr h="192100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489962"/>
                  </a:ext>
                </a:extLst>
              </a:tr>
              <a:tr h="394492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u="none" strike="noStrike" dirty="0">
                          <a:effectLst/>
                        </a:rPr>
                        <a:t>TOTAL DE INGRESOS DE ACTIVIDADES ORDINARIAS</a:t>
                      </a:r>
                      <a:endParaRPr lang="es-PE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1,416,003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5,599,342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5,400,117 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0437880"/>
                  </a:ext>
                </a:extLst>
              </a:tr>
              <a:tr h="265853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Costo de Ventas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 dirty="0">
                          <a:effectLst/>
                        </a:rPr>
                        <a:t>52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 (1,718,139)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(7,890,440)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 (7,539,338)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447803"/>
                  </a:ext>
                </a:extLst>
              </a:tr>
              <a:tr h="214398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 Depreciación y amortización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-1,335,924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-5,379,987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-5,405,375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4685110"/>
                  </a:ext>
                </a:extLst>
              </a:tr>
              <a:tr h="192100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 Variación de inventarios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-32,613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-844,415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-674,978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7837313"/>
                  </a:ext>
                </a:extLst>
              </a:tr>
              <a:tr h="205822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 Gastos diversos de gestión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-333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-11,587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-11,956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2105612"/>
                  </a:ext>
                </a:extLst>
              </a:tr>
              <a:tr h="197245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 Gastos de personal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-204,641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-577,853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-492,995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8391632"/>
                  </a:ext>
                </a:extLst>
              </a:tr>
              <a:tr h="197245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 Servicios prestados por terceros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-126,239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-983,533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-842,999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5213843"/>
                  </a:ext>
                </a:extLst>
              </a:tr>
              <a:tr h="197245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 Gastos por tributos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-18,389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-41,336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-19,935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47755991"/>
                  </a:ext>
                </a:extLst>
              </a:tr>
              <a:tr h="192100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 Otras provisiones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-51,729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-91,100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1246269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F5B97A58-A6F3-45F0-A4B3-5B1C00958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53" y="238539"/>
            <a:ext cx="2943225" cy="67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22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C7BA3B0-0206-4F22-A7CB-DC9C47923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538921"/>
              </p:ext>
            </p:extLst>
          </p:nvPr>
        </p:nvGraphicFramePr>
        <p:xfrm>
          <a:off x="659296" y="437322"/>
          <a:ext cx="10873407" cy="67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73407">
                  <a:extLst>
                    <a:ext uri="{9D8B030D-6E8A-4147-A177-3AD203B41FA5}">
                      <a16:colId xmlns:a16="http://schemas.microsoft.com/office/drawing/2014/main" val="699416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E" sz="2000" b="1" u="none" strike="noStrike" dirty="0">
                          <a:effectLst/>
                        </a:rPr>
                        <a:t>ESTADO DE RESULTADOS INTEGRALES </a:t>
                      </a:r>
                      <a:endParaRPr lang="es-PE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6183810"/>
                  </a:ext>
                </a:extLst>
              </a:tr>
              <a:tr h="15093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</a:rPr>
                        <a:t>Al 31 DE MARZO DEL 2026 Y AL 31 DE DICIEMBRE DEL 2024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12798614"/>
                  </a:ext>
                </a:extLst>
              </a:tr>
              <a:tr h="150936"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u="none" strike="noStrike" dirty="0">
                          <a:effectLst/>
                        </a:rPr>
                        <a:t>(En Soles)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9804280"/>
                  </a:ext>
                </a:extLst>
              </a:tr>
            </a:tbl>
          </a:graphicData>
        </a:graphic>
      </p:graphicFrame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2017E46B-A417-4C4B-B3EC-242C560D9E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51423"/>
              </p:ext>
            </p:extLst>
          </p:nvPr>
        </p:nvGraphicFramePr>
        <p:xfrm>
          <a:off x="735497" y="1351722"/>
          <a:ext cx="10797207" cy="487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08102">
                  <a:extLst>
                    <a:ext uri="{9D8B030D-6E8A-4147-A177-3AD203B41FA5}">
                      <a16:colId xmlns:a16="http://schemas.microsoft.com/office/drawing/2014/main" val="3491012575"/>
                    </a:ext>
                  </a:extLst>
                </a:gridCol>
                <a:gridCol w="515688">
                  <a:extLst>
                    <a:ext uri="{9D8B030D-6E8A-4147-A177-3AD203B41FA5}">
                      <a16:colId xmlns:a16="http://schemas.microsoft.com/office/drawing/2014/main" val="3825843045"/>
                    </a:ext>
                  </a:extLst>
                </a:gridCol>
                <a:gridCol w="1579293">
                  <a:extLst>
                    <a:ext uri="{9D8B030D-6E8A-4147-A177-3AD203B41FA5}">
                      <a16:colId xmlns:a16="http://schemas.microsoft.com/office/drawing/2014/main" val="3715973710"/>
                    </a:ext>
                  </a:extLst>
                </a:gridCol>
                <a:gridCol w="1482601">
                  <a:extLst>
                    <a:ext uri="{9D8B030D-6E8A-4147-A177-3AD203B41FA5}">
                      <a16:colId xmlns:a16="http://schemas.microsoft.com/office/drawing/2014/main" val="655369922"/>
                    </a:ext>
                  </a:extLst>
                </a:gridCol>
                <a:gridCol w="1611523">
                  <a:extLst>
                    <a:ext uri="{9D8B030D-6E8A-4147-A177-3AD203B41FA5}">
                      <a16:colId xmlns:a16="http://schemas.microsoft.com/office/drawing/2014/main" val="3169914796"/>
                    </a:ext>
                  </a:extLst>
                </a:gridCol>
              </a:tblGrid>
              <a:tr h="312763">
                <a:tc>
                  <a:txBody>
                    <a:bodyPr/>
                    <a:lstStyle/>
                    <a:p>
                      <a:pPr algn="l" fontAlgn="b"/>
                      <a:r>
                        <a:rPr lang="es-PE" sz="1600" b="1" u="none" strike="noStrike" dirty="0">
                          <a:effectLst/>
                        </a:rPr>
                        <a:t>GANANCIA (PÉRDIDA)  BRUTA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(302,136)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(2,291,098)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(2,139,221)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1034302869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742526224"/>
                  </a:ext>
                </a:extLst>
              </a:tr>
              <a:tr h="301593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>
                          <a:effectLst/>
                        </a:rPr>
                        <a:t>Gastos de Ventas y Distribución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53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(185,425)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(1,115,059)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(953,812)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2007360460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Servicios Prestados por terceros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-47,935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-380,580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-258,209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4069780023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Gasto de Personal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-89,274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-241,984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-210,734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3110699979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Tributos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-9,187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-56,090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-54,039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244472719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Materiales y suministros diversos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-23,562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-352,965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-224,319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3662447348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 dirty="0">
                          <a:effectLst/>
                        </a:rPr>
                        <a:t>  Gastos Diversos de Gestión y otros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-2,760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-35,177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-19,739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630985867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Depreciaciones y amortizaciones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-12,707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-48,263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-44,990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978942843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Estimación de cobranza dudosa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-141,782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1742690536"/>
                  </a:ext>
                </a:extLst>
              </a:tr>
              <a:tr h="368614">
                <a:tc>
                  <a:txBody>
                    <a:bodyPr/>
                    <a:lstStyle/>
                    <a:p>
                      <a:pPr algn="l" fontAlgn="b"/>
                      <a:r>
                        <a:rPr lang="es-PE" sz="1600" b="1" u="none" strike="noStrike" dirty="0">
                          <a:effectLst/>
                        </a:rPr>
                        <a:t>Gastos de Administración 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54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(242,950)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(1,517,830)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(950,730)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3435399671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Servicios Prestados por terceros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-103,115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-576,863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-421,410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2693336606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Gasto de Personal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-126,071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-430,540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-385,035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4175921637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Tributos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-134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-3,449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-2,435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3277957666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Materiales y suministros diversos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-2,949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-182,977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-90,970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1060534282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Gastos Diversos de Gestión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-3,347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-124,540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-27,853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2651660399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Depreciaciones y amortizaciones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-7,334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-22,573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-23,027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1601273780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  Otras Provisiones del ejercicio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-176,888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 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3" marR="6633" marT="6633" marB="0" anchor="b"/>
                </a:tc>
                <a:extLst>
                  <a:ext uri="{0D108BD9-81ED-4DB2-BD59-A6C34878D82A}">
                    <a16:rowId xmlns:a16="http://schemas.microsoft.com/office/drawing/2014/main" val="2969595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127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C7BA3B0-0206-4F22-A7CB-DC9C47923E52}"/>
              </a:ext>
            </a:extLst>
          </p:cNvPr>
          <p:cNvGraphicFramePr>
            <a:graphicFrameLocks noGrp="1"/>
          </p:cNvGraphicFramePr>
          <p:nvPr/>
        </p:nvGraphicFramePr>
        <p:xfrm>
          <a:off x="659296" y="437322"/>
          <a:ext cx="10873407" cy="67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73407">
                  <a:extLst>
                    <a:ext uri="{9D8B030D-6E8A-4147-A177-3AD203B41FA5}">
                      <a16:colId xmlns:a16="http://schemas.microsoft.com/office/drawing/2014/main" val="699416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PE" sz="2000" b="1" u="none" strike="noStrike" dirty="0">
                          <a:effectLst/>
                        </a:rPr>
                        <a:t>ESTADO DE RESULTADOS INTEGRALES </a:t>
                      </a:r>
                      <a:endParaRPr lang="es-PE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6183810"/>
                  </a:ext>
                </a:extLst>
              </a:tr>
              <a:tr h="15093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effectLst/>
                        </a:rPr>
                        <a:t>Al 31 DE MARZO DEL 2026 Y AL 31 DE DICIEMBRE DEL 2024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12798614"/>
                  </a:ext>
                </a:extLst>
              </a:tr>
              <a:tr h="150936">
                <a:tc>
                  <a:txBody>
                    <a:bodyPr/>
                    <a:lstStyle/>
                    <a:p>
                      <a:pPr algn="ctr" fontAlgn="b"/>
                      <a:r>
                        <a:rPr lang="es-PE" sz="1200" u="none" strike="noStrike" dirty="0">
                          <a:effectLst/>
                        </a:rPr>
                        <a:t>(En Soles)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9804280"/>
                  </a:ext>
                </a:extLst>
              </a:tr>
            </a:tbl>
          </a:graphicData>
        </a:graphic>
      </p:graphicFrame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B7F18374-DFFA-4B55-9014-EFE631B9DE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259547"/>
              </p:ext>
            </p:extLst>
          </p:nvPr>
        </p:nvGraphicFramePr>
        <p:xfrm>
          <a:off x="695739" y="1467699"/>
          <a:ext cx="10836963" cy="4595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1237">
                  <a:extLst>
                    <a:ext uri="{9D8B030D-6E8A-4147-A177-3AD203B41FA5}">
                      <a16:colId xmlns:a16="http://schemas.microsoft.com/office/drawing/2014/main" val="1299290851"/>
                    </a:ext>
                  </a:extLst>
                </a:gridCol>
                <a:gridCol w="519327">
                  <a:extLst>
                    <a:ext uri="{9D8B030D-6E8A-4147-A177-3AD203B41FA5}">
                      <a16:colId xmlns:a16="http://schemas.microsoft.com/office/drawing/2014/main" val="1929705451"/>
                    </a:ext>
                  </a:extLst>
                </a:gridCol>
                <a:gridCol w="1590438">
                  <a:extLst>
                    <a:ext uri="{9D8B030D-6E8A-4147-A177-3AD203B41FA5}">
                      <a16:colId xmlns:a16="http://schemas.microsoft.com/office/drawing/2014/main" val="2455372585"/>
                    </a:ext>
                  </a:extLst>
                </a:gridCol>
                <a:gridCol w="1493065">
                  <a:extLst>
                    <a:ext uri="{9D8B030D-6E8A-4147-A177-3AD203B41FA5}">
                      <a16:colId xmlns:a16="http://schemas.microsoft.com/office/drawing/2014/main" val="1337299657"/>
                    </a:ext>
                  </a:extLst>
                </a:gridCol>
                <a:gridCol w="1622896">
                  <a:extLst>
                    <a:ext uri="{9D8B030D-6E8A-4147-A177-3AD203B41FA5}">
                      <a16:colId xmlns:a16="http://schemas.microsoft.com/office/drawing/2014/main" val="1752375879"/>
                    </a:ext>
                  </a:extLst>
                </a:gridCol>
              </a:tblGrid>
              <a:tr h="438015">
                <a:tc>
                  <a:txBody>
                    <a:bodyPr/>
                    <a:lstStyle/>
                    <a:p>
                      <a:pPr algn="l" fontAlgn="b"/>
                      <a:r>
                        <a:rPr lang="es-PE" sz="1600" b="1" u="none" strike="noStrike" dirty="0">
                          <a:effectLst/>
                        </a:rPr>
                        <a:t>Otros Ingresos Operativos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55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1,277,543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5,175,416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5,015,049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86363739"/>
                  </a:ext>
                </a:extLst>
              </a:tr>
              <a:tr h="307937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Subsidios - subvenciones gubernamentales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1,277,396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5,106,258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5,010,610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0436809"/>
                  </a:ext>
                </a:extLst>
              </a:tr>
              <a:tr h="307937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Otros ingresos operativos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147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69,158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4,439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81796121"/>
                  </a:ext>
                </a:extLst>
              </a:tr>
              <a:tr h="307937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Otros Gastos Operativos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-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-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 -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46018129"/>
                  </a:ext>
                </a:extLst>
              </a:tr>
              <a:tr h="371649">
                <a:tc>
                  <a:txBody>
                    <a:bodyPr/>
                    <a:lstStyle/>
                    <a:p>
                      <a:pPr algn="l" fontAlgn="b"/>
                      <a:r>
                        <a:rPr lang="es-PE" sz="1600" b="1" u="none" strike="noStrike" dirty="0">
                          <a:effectLst/>
                        </a:rPr>
                        <a:t>GANANCIA (PÉRDIDA) OPERATIVA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547,032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251,429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971,286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53020146"/>
                  </a:ext>
                </a:extLst>
              </a:tr>
              <a:tr h="307937">
                <a:tc>
                  <a:txBody>
                    <a:bodyPr/>
                    <a:lstStyle/>
                    <a:p>
                      <a:pPr algn="l" fontAlgn="b"/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13580163"/>
                  </a:ext>
                </a:extLst>
              </a:tr>
              <a:tr h="358376">
                <a:tc>
                  <a:txBody>
                    <a:bodyPr/>
                    <a:lstStyle/>
                    <a:p>
                      <a:pPr algn="l" fontAlgn="b"/>
                      <a:r>
                        <a:rPr lang="es-PE" sz="1600" b="1" u="none" strike="noStrike" dirty="0">
                          <a:effectLst/>
                        </a:rPr>
                        <a:t>Ingresos Financieros 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56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23,807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82,582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139,048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90717390"/>
                  </a:ext>
                </a:extLst>
              </a:tr>
              <a:tr h="307937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Intereses por depósitos bancarios 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977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5,599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5,314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74218311"/>
                  </a:ext>
                </a:extLst>
              </a:tr>
              <a:tr h="307937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>
                          <a:effectLst/>
                        </a:rPr>
                        <a:t>Intereses por otras operaciones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400" u="none" strike="noStrike">
                          <a:effectLst/>
                        </a:rPr>
                        <a:t> 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22,830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76,983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133,734 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11290645"/>
                  </a:ext>
                </a:extLst>
              </a:tr>
              <a:tr h="610566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>
                          <a:effectLst/>
                        </a:rPr>
                        <a:t>RESULTADO ANTES DEL IMPUESTO A LAS GANANCIAS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effectLst/>
                        </a:rPr>
                        <a:t>570,839 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334,011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1,110,334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93361375"/>
                  </a:ext>
                </a:extLst>
              </a:tr>
              <a:tr h="597293">
                <a:tc>
                  <a:txBody>
                    <a:bodyPr/>
                    <a:lstStyle/>
                    <a:p>
                      <a:pPr algn="l" fontAlgn="b"/>
                      <a:r>
                        <a:rPr lang="es-PE" sz="1500" b="1" u="none" strike="noStrike" dirty="0">
                          <a:effectLst/>
                        </a:rPr>
                        <a:t>GANANCIA (PÉRDIDA) NETA DE OPERACIONES CONTINUAS</a:t>
                      </a:r>
                      <a:endParaRPr lang="es-PE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570,839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334,011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1,110,334 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58821375"/>
                  </a:ext>
                </a:extLst>
              </a:tr>
              <a:tr h="371649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>
                          <a:effectLst/>
                        </a:rPr>
                        <a:t>GANANCIA (PÉRDIDA) NETA DE EJERCICIO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600" b="1" u="none" strike="noStrike" dirty="0">
                          <a:effectLst/>
                        </a:rPr>
                        <a:t>570,839 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600" b="1" u="none" strike="noStrike" dirty="0">
                          <a:effectLst/>
                        </a:rPr>
                        <a:t>334,011 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600" b="1" u="none" strike="noStrike" dirty="0">
                          <a:effectLst/>
                        </a:rPr>
                        <a:t>1,110,334 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00580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998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770A87-5102-15BB-6AD0-D95ECC24B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049" y="4700207"/>
            <a:ext cx="7213303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s-PE" sz="11500" b="1" dirty="0"/>
              <a:t>GRACIAS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1AFAFFC-1946-44BA-BE9C-4AE83F58C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653" y="564087"/>
            <a:ext cx="6402124" cy="285809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EB66EA3-6D66-4369-81CB-D7C0D771D0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"/>
          <a:stretch/>
        </p:blipFill>
        <p:spPr>
          <a:xfrm>
            <a:off x="9232777" y="2880804"/>
            <a:ext cx="3040362" cy="402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5056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1118</TotalTime>
  <Words>1336</Words>
  <Application>Microsoft Office PowerPoint</Application>
  <PresentationFormat>Panorámica</PresentationFormat>
  <Paragraphs>446</Paragraphs>
  <Slides>17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Berlin Sans FB Demi</vt:lpstr>
      <vt:lpstr>Calibri</vt:lpstr>
      <vt:lpstr>Century Gothic</vt:lpstr>
      <vt:lpstr>Wingdings 3</vt:lpstr>
      <vt:lpstr>Sector</vt:lpstr>
      <vt:lpstr>Worksheet</vt:lpstr>
      <vt:lpstr>Presentación de PowerPoint</vt:lpstr>
      <vt:lpstr>BASE LEGAL</vt:lpstr>
      <vt:lpstr>ÁMBITO DE RESPONSABILIDAD</vt:lpstr>
      <vt:lpstr>MISIÓN</vt:lpstr>
      <vt:lpstr>OBJETIVO GENERAL</vt:lpstr>
      <vt:lpstr>Presentación de PowerPoint</vt:lpstr>
      <vt:lpstr>Presentación de PowerPoint</vt:lpstr>
      <vt:lpstr>Total usuarios - localidad sicuani</vt:lpstr>
      <vt:lpstr>EJECUCIÓN DE INGRESO PRESUPUESTAL</vt:lpstr>
      <vt:lpstr>EJECUCIÓN DE GASTO PRESUPUESTAL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gerzy zegarra</dc:creator>
  <cp:lastModifiedBy>Usuario</cp:lastModifiedBy>
  <cp:revision>56</cp:revision>
  <cp:lastPrinted>2026-05-29T17:12:28Z</cp:lastPrinted>
  <dcterms:created xsi:type="dcterms:W3CDTF">2026-05-27T03:39:37Z</dcterms:created>
  <dcterms:modified xsi:type="dcterms:W3CDTF">2026-05-29T17:42:35Z</dcterms:modified>
</cp:coreProperties>
</file>